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60" r:id="rId3"/>
    <p:sldId id="282" r:id="rId4"/>
    <p:sldId id="301" r:id="rId5"/>
    <p:sldId id="304" r:id="rId6"/>
    <p:sldId id="293" r:id="rId7"/>
    <p:sldId id="308" r:id="rId8"/>
    <p:sldId id="307" r:id="rId9"/>
    <p:sldId id="314" r:id="rId10"/>
    <p:sldId id="315" r:id="rId11"/>
    <p:sldId id="316" r:id="rId12"/>
    <p:sldId id="317" r:id="rId13"/>
    <p:sldId id="309" r:id="rId14"/>
    <p:sldId id="318" r:id="rId15"/>
    <p:sldId id="290" r:id="rId16"/>
    <p:sldId id="292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CCCC"/>
    <a:srgbClr val="FF0066"/>
    <a:srgbClr val="FFFF66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898C4-D839-454E-9755-118EBDD0F41E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2EB815D-B520-4EC0-93A7-0CEAEE61A3FC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ESTUDANTE</a:t>
          </a:r>
          <a:endParaRPr lang="pt-BR" b="1" dirty="0">
            <a:solidFill>
              <a:schemeClr val="tx1"/>
            </a:solidFill>
          </a:endParaRPr>
        </a:p>
      </dgm:t>
    </dgm:pt>
    <dgm:pt modelId="{39A3BCA6-2F01-4414-8BFA-15F9E39719FC}" type="parTrans" cxnId="{1F90BAAC-A58A-4F22-9D8D-4A070AE444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726C2C9-6BF8-41D7-BC7F-B5E52B5D540D}" type="sibTrans" cxnId="{1F90BAAC-A58A-4F22-9D8D-4A070AE444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4C4AE51-C1B9-4869-AEDE-CC4A87EF6CBD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400" b="1" smtClean="0">
              <a:solidFill>
                <a:schemeClr val="tx1"/>
              </a:solidFill>
            </a:rPr>
            <a:t>ESTADO</a:t>
          </a:r>
          <a:endParaRPr lang="pt-BR" sz="2400" b="1" dirty="0">
            <a:solidFill>
              <a:schemeClr val="tx1"/>
            </a:solidFill>
          </a:endParaRPr>
        </a:p>
      </dgm:t>
    </dgm:pt>
    <dgm:pt modelId="{B4108900-10DD-4384-BBAD-C45A82ABAFC2}" type="parTrans" cxnId="{C9C5DA1E-A7E9-4375-8031-A5D34EF0F4F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6340897-FD21-42E5-81E8-6CBA1AC5B726}" type="sibTrans" cxnId="{C9C5DA1E-A7E9-4375-8031-A5D34EF0F4F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7D84F00-862D-444E-8E12-EF573D9F973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ESCOLA</a:t>
          </a:r>
          <a:endParaRPr lang="pt-BR" sz="2400" b="1" dirty="0">
            <a:solidFill>
              <a:schemeClr val="tx1"/>
            </a:solidFill>
          </a:endParaRPr>
        </a:p>
      </dgm:t>
    </dgm:pt>
    <dgm:pt modelId="{563ECDD4-F8B4-47D4-ACE0-DAF120E5C63C}" type="parTrans" cxnId="{4247CA49-7A55-490F-91E2-86B5C2D8471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5B29ECC-C015-4922-B613-45FEF2C7CFA6}" type="sibTrans" cxnId="{4247CA49-7A55-490F-91E2-86B5C2D8471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5102823-586C-421C-8845-DFA94D334EF4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FAMÍLIA</a:t>
          </a:r>
          <a:endParaRPr lang="pt-BR" sz="2400" b="1" dirty="0">
            <a:solidFill>
              <a:schemeClr val="tx1"/>
            </a:solidFill>
          </a:endParaRPr>
        </a:p>
      </dgm:t>
    </dgm:pt>
    <dgm:pt modelId="{7B6A7509-F2A6-4724-878D-E17C0B8DCB44}" type="parTrans" cxnId="{F7B184B3-F13B-478C-BC6E-6599A89DA63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3E1D7BA-F139-459E-BD24-CC150BA5EE5D}" type="sibTrans" cxnId="{F7B184B3-F13B-478C-BC6E-6599A89DA63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B28E5AB-4645-464A-87E8-43AEF39061CC}">
      <dgm:prSet phldrT="[Texto]" custT="1"/>
      <dgm:spPr/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COMUNIDADE</a:t>
          </a:r>
          <a:endParaRPr lang="pt-BR" sz="2000" b="1" dirty="0">
            <a:solidFill>
              <a:schemeClr val="tx1"/>
            </a:solidFill>
          </a:endParaRPr>
        </a:p>
      </dgm:t>
    </dgm:pt>
    <dgm:pt modelId="{9F79D1F5-E06A-478E-B093-1073EC31647B}" type="parTrans" cxnId="{27E158C5-EE9F-4F14-92E6-69AC181B510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89134A3-9FD5-4F46-AC0B-E7ADAE1943EF}" type="sibTrans" cxnId="{27E158C5-EE9F-4F14-92E6-69AC181B510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AEDE268-F632-4E51-8AED-60A194819F73}" type="pres">
      <dgm:prSet presAssocID="{51D898C4-D839-454E-9755-118EBDD0F4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DCCFBA-4ACC-43D1-84CF-72059A838979}" type="pres">
      <dgm:prSet presAssocID="{F2EB815D-B520-4EC0-93A7-0CEAEE61A3FC}" presName="centerShape" presStyleLbl="node0" presStyleIdx="0" presStyleCnt="1" custScaleX="170270"/>
      <dgm:spPr/>
      <dgm:t>
        <a:bodyPr/>
        <a:lstStyle/>
        <a:p>
          <a:endParaRPr lang="pt-BR"/>
        </a:p>
      </dgm:t>
    </dgm:pt>
    <dgm:pt modelId="{C5359596-1180-4344-B8B4-D3AEE0783E2D}" type="pres">
      <dgm:prSet presAssocID="{B4108900-10DD-4384-BBAD-C45A82ABAFC2}" presName="Name9" presStyleLbl="parChTrans1D2" presStyleIdx="0" presStyleCnt="4"/>
      <dgm:spPr/>
      <dgm:t>
        <a:bodyPr/>
        <a:lstStyle/>
        <a:p>
          <a:endParaRPr lang="pt-BR"/>
        </a:p>
      </dgm:t>
    </dgm:pt>
    <dgm:pt modelId="{D82653DF-AD87-4E8C-9069-FA6E545A10D6}" type="pres">
      <dgm:prSet presAssocID="{B4108900-10DD-4384-BBAD-C45A82ABAFC2}" presName="connTx" presStyleLbl="parChTrans1D2" presStyleIdx="0" presStyleCnt="4"/>
      <dgm:spPr/>
      <dgm:t>
        <a:bodyPr/>
        <a:lstStyle/>
        <a:p>
          <a:endParaRPr lang="pt-BR"/>
        </a:p>
      </dgm:t>
    </dgm:pt>
    <dgm:pt modelId="{266C884F-AB90-4B30-970E-F1C53535D315}" type="pres">
      <dgm:prSet presAssocID="{D4C4AE51-C1B9-4869-AEDE-CC4A87EF6CBD}" presName="node" presStyleLbl="node1" presStyleIdx="0" presStyleCnt="4" custScaleX="178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45391B-3E6B-499D-A4BA-2D2CF5E672E6}" type="pres">
      <dgm:prSet presAssocID="{563ECDD4-F8B4-47D4-ACE0-DAF120E5C63C}" presName="Name9" presStyleLbl="parChTrans1D2" presStyleIdx="1" presStyleCnt="4"/>
      <dgm:spPr/>
      <dgm:t>
        <a:bodyPr/>
        <a:lstStyle/>
        <a:p>
          <a:endParaRPr lang="pt-BR"/>
        </a:p>
      </dgm:t>
    </dgm:pt>
    <dgm:pt modelId="{B87DD01A-209C-41B6-8331-1916F17B9315}" type="pres">
      <dgm:prSet presAssocID="{563ECDD4-F8B4-47D4-ACE0-DAF120E5C63C}" presName="connTx" presStyleLbl="parChTrans1D2" presStyleIdx="1" presStyleCnt="4"/>
      <dgm:spPr/>
      <dgm:t>
        <a:bodyPr/>
        <a:lstStyle/>
        <a:p>
          <a:endParaRPr lang="pt-BR"/>
        </a:p>
      </dgm:t>
    </dgm:pt>
    <dgm:pt modelId="{6056B412-7772-4B77-8429-1373650F1AC6}" type="pres">
      <dgm:prSet presAssocID="{67D84F00-862D-444E-8E12-EF573D9F973F}" presName="node" presStyleLbl="node1" presStyleIdx="1" presStyleCnt="4" custScaleX="156693" custRadScaleRad="153233" custRadScaleInc="2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23008-9B7E-4868-81F6-4955929A68DB}" type="pres">
      <dgm:prSet presAssocID="{7B6A7509-F2A6-4724-878D-E17C0B8DCB44}" presName="Name9" presStyleLbl="parChTrans1D2" presStyleIdx="2" presStyleCnt="4"/>
      <dgm:spPr/>
      <dgm:t>
        <a:bodyPr/>
        <a:lstStyle/>
        <a:p>
          <a:endParaRPr lang="pt-BR"/>
        </a:p>
      </dgm:t>
    </dgm:pt>
    <dgm:pt modelId="{BF0D3CFD-3900-454B-A28F-4ACF4CE4826B}" type="pres">
      <dgm:prSet presAssocID="{7B6A7509-F2A6-4724-878D-E17C0B8DCB44}" presName="connTx" presStyleLbl="parChTrans1D2" presStyleIdx="2" presStyleCnt="4"/>
      <dgm:spPr/>
      <dgm:t>
        <a:bodyPr/>
        <a:lstStyle/>
        <a:p>
          <a:endParaRPr lang="pt-BR"/>
        </a:p>
      </dgm:t>
    </dgm:pt>
    <dgm:pt modelId="{DC2A1FCB-5355-4F58-88B2-EFB2F94654F5}" type="pres">
      <dgm:prSet presAssocID="{45102823-586C-421C-8845-DFA94D334EF4}" presName="node" presStyleLbl="node1" presStyleIdx="2" presStyleCnt="4" custScaleX="188058" custRadScaleRad="103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433D0-5C4E-42DA-9C27-FB34461468C0}" type="pres">
      <dgm:prSet presAssocID="{9F79D1F5-E06A-478E-B093-1073EC31647B}" presName="Name9" presStyleLbl="parChTrans1D2" presStyleIdx="3" presStyleCnt="4"/>
      <dgm:spPr/>
      <dgm:t>
        <a:bodyPr/>
        <a:lstStyle/>
        <a:p>
          <a:endParaRPr lang="pt-BR"/>
        </a:p>
      </dgm:t>
    </dgm:pt>
    <dgm:pt modelId="{4E6C1E79-8593-4E41-9049-FE27EF70C944}" type="pres">
      <dgm:prSet presAssocID="{9F79D1F5-E06A-478E-B093-1073EC31647B}" presName="connTx" presStyleLbl="parChTrans1D2" presStyleIdx="3" presStyleCnt="4"/>
      <dgm:spPr/>
      <dgm:t>
        <a:bodyPr/>
        <a:lstStyle/>
        <a:p>
          <a:endParaRPr lang="pt-BR"/>
        </a:p>
      </dgm:t>
    </dgm:pt>
    <dgm:pt modelId="{997EC9D9-9592-4DDC-B84C-AF1FA950A396}" type="pres">
      <dgm:prSet presAssocID="{BB28E5AB-4645-464A-87E8-43AEF39061CC}" presName="node" presStyleLbl="node1" presStyleIdx="3" presStyleCnt="4" custScaleX="173339" custRadScaleRad="164505" custRadScaleInc="-21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DFF6D2-5834-4F8F-9280-9F1014B7A0B7}" type="presOf" srcId="{9F79D1F5-E06A-478E-B093-1073EC31647B}" destId="{4E6C1E79-8593-4E41-9049-FE27EF70C944}" srcOrd="1" destOrd="0" presId="urn:microsoft.com/office/officeart/2005/8/layout/radial1"/>
    <dgm:cxn modelId="{38A22F73-E01E-4F56-8504-E4C898E41CBD}" type="presOf" srcId="{67D84F00-862D-444E-8E12-EF573D9F973F}" destId="{6056B412-7772-4B77-8429-1373650F1AC6}" srcOrd="0" destOrd="0" presId="urn:microsoft.com/office/officeart/2005/8/layout/radial1"/>
    <dgm:cxn modelId="{27E158C5-EE9F-4F14-92E6-69AC181B5105}" srcId="{F2EB815D-B520-4EC0-93A7-0CEAEE61A3FC}" destId="{BB28E5AB-4645-464A-87E8-43AEF39061CC}" srcOrd="3" destOrd="0" parTransId="{9F79D1F5-E06A-478E-B093-1073EC31647B}" sibTransId="{E89134A3-9FD5-4F46-AC0B-E7ADAE1943EF}"/>
    <dgm:cxn modelId="{4969DF40-C19B-42B1-965E-E541F68AE838}" type="presOf" srcId="{9F79D1F5-E06A-478E-B093-1073EC31647B}" destId="{40A433D0-5C4E-42DA-9C27-FB34461468C0}" srcOrd="0" destOrd="0" presId="urn:microsoft.com/office/officeart/2005/8/layout/radial1"/>
    <dgm:cxn modelId="{2990006E-2156-4168-A592-22E8E1897335}" type="presOf" srcId="{F2EB815D-B520-4EC0-93A7-0CEAEE61A3FC}" destId="{85DCCFBA-4ACC-43D1-84CF-72059A838979}" srcOrd="0" destOrd="0" presId="urn:microsoft.com/office/officeart/2005/8/layout/radial1"/>
    <dgm:cxn modelId="{E27C9D88-7EBF-4534-AEF2-0955A3B242B0}" type="presOf" srcId="{B4108900-10DD-4384-BBAD-C45A82ABAFC2}" destId="{D82653DF-AD87-4E8C-9069-FA6E545A10D6}" srcOrd="1" destOrd="0" presId="urn:microsoft.com/office/officeart/2005/8/layout/radial1"/>
    <dgm:cxn modelId="{453B8E94-F005-40FD-85CF-24C03289FD9C}" type="presOf" srcId="{45102823-586C-421C-8845-DFA94D334EF4}" destId="{DC2A1FCB-5355-4F58-88B2-EFB2F94654F5}" srcOrd="0" destOrd="0" presId="urn:microsoft.com/office/officeart/2005/8/layout/radial1"/>
    <dgm:cxn modelId="{C9C5DA1E-A7E9-4375-8031-A5D34EF0F4FC}" srcId="{F2EB815D-B520-4EC0-93A7-0CEAEE61A3FC}" destId="{D4C4AE51-C1B9-4869-AEDE-CC4A87EF6CBD}" srcOrd="0" destOrd="0" parTransId="{B4108900-10DD-4384-BBAD-C45A82ABAFC2}" sibTransId="{66340897-FD21-42E5-81E8-6CBA1AC5B726}"/>
    <dgm:cxn modelId="{05D0A8D4-D79A-427B-ACFB-EE7C8DA5F576}" type="presOf" srcId="{563ECDD4-F8B4-47D4-ACE0-DAF120E5C63C}" destId="{9B45391B-3E6B-499D-A4BA-2D2CF5E672E6}" srcOrd="0" destOrd="0" presId="urn:microsoft.com/office/officeart/2005/8/layout/radial1"/>
    <dgm:cxn modelId="{F7B184B3-F13B-478C-BC6E-6599A89DA63E}" srcId="{F2EB815D-B520-4EC0-93A7-0CEAEE61A3FC}" destId="{45102823-586C-421C-8845-DFA94D334EF4}" srcOrd="2" destOrd="0" parTransId="{7B6A7509-F2A6-4724-878D-E17C0B8DCB44}" sibTransId="{83E1D7BA-F139-459E-BD24-CC150BA5EE5D}"/>
    <dgm:cxn modelId="{4247CA49-7A55-490F-91E2-86B5C2D8471B}" srcId="{F2EB815D-B520-4EC0-93A7-0CEAEE61A3FC}" destId="{67D84F00-862D-444E-8E12-EF573D9F973F}" srcOrd="1" destOrd="0" parTransId="{563ECDD4-F8B4-47D4-ACE0-DAF120E5C63C}" sibTransId="{65B29ECC-C015-4922-B613-45FEF2C7CFA6}"/>
    <dgm:cxn modelId="{2D3C3176-CF0D-4248-8335-632C34BBFD9F}" type="presOf" srcId="{BB28E5AB-4645-464A-87E8-43AEF39061CC}" destId="{997EC9D9-9592-4DDC-B84C-AF1FA950A396}" srcOrd="0" destOrd="0" presId="urn:microsoft.com/office/officeart/2005/8/layout/radial1"/>
    <dgm:cxn modelId="{7C5A0242-5EA2-4C34-9F02-21668EC40DA0}" type="presOf" srcId="{7B6A7509-F2A6-4724-878D-E17C0B8DCB44}" destId="{BF0D3CFD-3900-454B-A28F-4ACF4CE4826B}" srcOrd="1" destOrd="0" presId="urn:microsoft.com/office/officeart/2005/8/layout/radial1"/>
    <dgm:cxn modelId="{ECF63285-8805-408A-AAB7-D17C92532848}" type="presOf" srcId="{51D898C4-D839-454E-9755-118EBDD0F41E}" destId="{1AEDE268-F632-4E51-8AED-60A194819F73}" srcOrd="0" destOrd="0" presId="urn:microsoft.com/office/officeart/2005/8/layout/radial1"/>
    <dgm:cxn modelId="{9E56AB2F-609E-4A98-B9B3-40A42DDE8E5D}" type="presOf" srcId="{563ECDD4-F8B4-47D4-ACE0-DAF120E5C63C}" destId="{B87DD01A-209C-41B6-8331-1916F17B9315}" srcOrd="1" destOrd="0" presId="urn:microsoft.com/office/officeart/2005/8/layout/radial1"/>
    <dgm:cxn modelId="{0B7A5311-A712-42C9-8231-C897ED3F7014}" type="presOf" srcId="{B4108900-10DD-4384-BBAD-C45A82ABAFC2}" destId="{C5359596-1180-4344-B8B4-D3AEE0783E2D}" srcOrd="0" destOrd="0" presId="urn:microsoft.com/office/officeart/2005/8/layout/radial1"/>
    <dgm:cxn modelId="{81EA7949-7315-4BC4-AAD4-43F01576F86E}" type="presOf" srcId="{D4C4AE51-C1B9-4869-AEDE-CC4A87EF6CBD}" destId="{266C884F-AB90-4B30-970E-F1C53535D315}" srcOrd="0" destOrd="0" presId="urn:microsoft.com/office/officeart/2005/8/layout/radial1"/>
    <dgm:cxn modelId="{74FAF5C8-2900-4BB3-9B73-097E9C3A578E}" type="presOf" srcId="{7B6A7509-F2A6-4724-878D-E17C0B8DCB44}" destId="{9D223008-9B7E-4868-81F6-4955929A68DB}" srcOrd="0" destOrd="0" presId="urn:microsoft.com/office/officeart/2005/8/layout/radial1"/>
    <dgm:cxn modelId="{1F90BAAC-A58A-4F22-9D8D-4A070AE44420}" srcId="{51D898C4-D839-454E-9755-118EBDD0F41E}" destId="{F2EB815D-B520-4EC0-93A7-0CEAEE61A3FC}" srcOrd="0" destOrd="0" parTransId="{39A3BCA6-2F01-4414-8BFA-15F9E39719FC}" sibTransId="{7726C2C9-6BF8-41D7-BC7F-B5E52B5D540D}"/>
    <dgm:cxn modelId="{398F8716-32F9-48C1-8969-0C9737929F4A}" type="presParOf" srcId="{1AEDE268-F632-4E51-8AED-60A194819F73}" destId="{85DCCFBA-4ACC-43D1-84CF-72059A838979}" srcOrd="0" destOrd="0" presId="urn:microsoft.com/office/officeart/2005/8/layout/radial1"/>
    <dgm:cxn modelId="{593BC7F0-C89C-40E5-8C2F-71A386E39089}" type="presParOf" srcId="{1AEDE268-F632-4E51-8AED-60A194819F73}" destId="{C5359596-1180-4344-B8B4-D3AEE0783E2D}" srcOrd="1" destOrd="0" presId="urn:microsoft.com/office/officeart/2005/8/layout/radial1"/>
    <dgm:cxn modelId="{E884353A-6483-4275-8224-1DF350E60BEF}" type="presParOf" srcId="{C5359596-1180-4344-B8B4-D3AEE0783E2D}" destId="{D82653DF-AD87-4E8C-9069-FA6E545A10D6}" srcOrd="0" destOrd="0" presId="urn:microsoft.com/office/officeart/2005/8/layout/radial1"/>
    <dgm:cxn modelId="{EC21B83D-6618-4FAC-BFE0-72E60A1C5805}" type="presParOf" srcId="{1AEDE268-F632-4E51-8AED-60A194819F73}" destId="{266C884F-AB90-4B30-970E-F1C53535D315}" srcOrd="2" destOrd="0" presId="urn:microsoft.com/office/officeart/2005/8/layout/radial1"/>
    <dgm:cxn modelId="{8048FA9A-8366-48F1-AEB2-243E4D12B08A}" type="presParOf" srcId="{1AEDE268-F632-4E51-8AED-60A194819F73}" destId="{9B45391B-3E6B-499D-A4BA-2D2CF5E672E6}" srcOrd="3" destOrd="0" presId="urn:microsoft.com/office/officeart/2005/8/layout/radial1"/>
    <dgm:cxn modelId="{9FE4B0E0-8BA7-47DA-8451-CED7CD233C6A}" type="presParOf" srcId="{9B45391B-3E6B-499D-A4BA-2D2CF5E672E6}" destId="{B87DD01A-209C-41B6-8331-1916F17B9315}" srcOrd="0" destOrd="0" presId="urn:microsoft.com/office/officeart/2005/8/layout/radial1"/>
    <dgm:cxn modelId="{74A5399C-2C6E-4666-9774-DB1C03FB368E}" type="presParOf" srcId="{1AEDE268-F632-4E51-8AED-60A194819F73}" destId="{6056B412-7772-4B77-8429-1373650F1AC6}" srcOrd="4" destOrd="0" presId="urn:microsoft.com/office/officeart/2005/8/layout/radial1"/>
    <dgm:cxn modelId="{762EC848-98DE-45AA-96CA-C5C17DCE8690}" type="presParOf" srcId="{1AEDE268-F632-4E51-8AED-60A194819F73}" destId="{9D223008-9B7E-4868-81F6-4955929A68DB}" srcOrd="5" destOrd="0" presId="urn:microsoft.com/office/officeart/2005/8/layout/radial1"/>
    <dgm:cxn modelId="{D2049F3F-5B97-4B9F-BCAB-720AF0F1D4A2}" type="presParOf" srcId="{9D223008-9B7E-4868-81F6-4955929A68DB}" destId="{BF0D3CFD-3900-454B-A28F-4ACF4CE4826B}" srcOrd="0" destOrd="0" presId="urn:microsoft.com/office/officeart/2005/8/layout/radial1"/>
    <dgm:cxn modelId="{D526337F-6B78-4B46-93FC-CB73DA79293D}" type="presParOf" srcId="{1AEDE268-F632-4E51-8AED-60A194819F73}" destId="{DC2A1FCB-5355-4F58-88B2-EFB2F94654F5}" srcOrd="6" destOrd="0" presId="urn:microsoft.com/office/officeart/2005/8/layout/radial1"/>
    <dgm:cxn modelId="{8B67BA89-4DB8-4B94-BAF1-FABC3BAB6BF8}" type="presParOf" srcId="{1AEDE268-F632-4E51-8AED-60A194819F73}" destId="{40A433D0-5C4E-42DA-9C27-FB34461468C0}" srcOrd="7" destOrd="0" presId="urn:microsoft.com/office/officeart/2005/8/layout/radial1"/>
    <dgm:cxn modelId="{89292009-06B9-4988-AB87-BA85D84DE3E0}" type="presParOf" srcId="{40A433D0-5C4E-42DA-9C27-FB34461468C0}" destId="{4E6C1E79-8593-4E41-9049-FE27EF70C944}" srcOrd="0" destOrd="0" presId="urn:microsoft.com/office/officeart/2005/8/layout/radial1"/>
    <dgm:cxn modelId="{B1CE0E1B-6707-4654-88CF-0ACA3AFCC15C}" type="presParOf" srcId="{1AEDE268-F632-4E51-8AED-60A194819F73}" destId="{997EC9D9-9592-4DDC-B84C-AF1FA950A39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CFBA-4ACC-43D1-84CF-72059A838979}">
      <dsp:nvSpPr>
        <dsp:cNvPr id="0" name=""/>
        <dsp:cNvSpPr/>
      </dsp:nvSpPr>
      <dsp:spPr>
        <a:xfrm>
          <a:off x="3033290" y="1758751"/>
          <a:ext cx="2274183" cy="1335633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ESTUDANTE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366336" y="1954350"/>
        <a:ext cx="1608091" cy="944435"/>
      </dsp:txXfrm>
    </dsp:sp>
    <dsp:sp modelId="{C5359596-1180-4344-B8B4-D3AEE0783E2D}">
      <dsp:nvSpPr>
        <dsp:cNvPr id="0" name=""/>
        <dsp:cNvSpPr/>
      </dsp:nvSpPr>
      <dsp:spPr>
        <a:xfrm rot="16200000">
          <a:off x="3969032" y="1542794"/>
          <a:ext cx="402699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402699" y="14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</a:endParaRPr>
        </a:p>
      </dsp:txBody>
      <dsp:txXfrm>
        <a:off x="4160314" y="1547333"/>
        <a:ext cx="20134" cy="20134"/>
      </dsp:txXfrm>
    </dsp:sp>
    <dsp:sp modelId="{266C884F-AB90-4B30-970E-F1C53535D315}">
      <dsp:nvSpPr>
        <dsp:cNvPr id="0" name=""/>
        <dsp:cNvSpPr/>
      </dsp:nvSpPr>
      <dsp:spPr>
        <a:xfrm>
          <a:off x="2980973" y="20417"/>
          <a:ext cx="2378816" cy="1335633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>
              <a:solidFill>
                <a:schemeClr val="tx1"/>
              </a:solidFill>
            </a:rPr>
            <a:t>ESTADO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329343" y="216016"/>
        <a:ext cx="1682076" cy="944435"/>
      </dsp:txXfrm>
    </dsp:sp>
    <dsp:sp modelId="{9B45391B-3E6B-499D-A4BA-2D2CF5E672E6}">
      <dsp:nvSpPr>
        <dsp:cNvPr id="0" name=""/>
        <dsp:cNvSpPr/>
      </dsp:nvSpPr>
      <dsp:spPr>
        <a:xfrm rot="61938">
          <a:off x="5306900" y="2436771"/>
          <a:ext cx="480784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480784" y="14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</a:endParaRPr>
        </a:p>
      </dsp:txBody>
      <dsp:txXfrm>
        <a:off x="5535272" y="2439358"/>
        <a:ext cx="24039" cy="24039"/>
      </dsp:txXfrm>
    </dsp:sp>
    <dsp:sp modelId="{6056B412-7772-4B77-8429-1373650F1AC6}">
      <dsp:nvSpPr>
        <dsp:cNvPr id="0" name=""/>
        <dsp:cNvSpPr/>
      </dsp:nvSpPr>
      <dsp:spPr>
        <a:xfrm>
          <a:off x="5787228" y="1806740"/>
          <a:ext cx="2092844" cy="1335633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ESCOLA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6093718" y="2002339"/>
        <a:ext cx="1479864" cy="944435"/>
      </dsp:txXfrm>
    </dsp:sp>
    <dsp:sp modelId="{9D223008-9B7E-4868-81F6-4955929A68DB}">
      <dsp:nvSpPr>
        <dsp:cNvPr id="0" name=""/>
        <dsp:cNvSpPr/>
      </dsp:nvSpPr>
      <dsp:spPr>
        <a:xfrm rot="5400000">
          <a:off x="3958823" y="3291336"/>
          <a:ext cx="423117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423117" y="14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</a:endParaRPr>
        </a:p>
      </dsp:txBody>
      <dsp:txXfrm>
        <a:off x="4159804" y="3295365"/>
        <a:ext cx="21155" cy="21155"/>
      </dsp:txXfrm>
    </dsp:sp>
    <dsp:sp modelId="{DC2A1FCB-5355-4F58-88B2-EFB2F94654F5}">
      <dsp:nvSpPr>
        <dsp:cNvPr id="0" name=""/>
        <dsp:cNvSpPr/>
      </dsp:nvSpPr>
      <dsp:spPr>
        <a:xfrm>
          <a:off x="2914499" y="3517502"/>
          <a:ext cx="2511765" cy="133563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FAMÍLIA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282338" y="3713101"/>
        <a:ext cx="1776087" cy="944435"/>
      </dsp:txXfrm>
    </dsp:sp>
    <dsp:sp modelId="{40A433D0-5C4E-42DA-9C27-FB34461468C0}">
      <dsp:nvSpPr>
        <dsp:cNvPr id="0" name=""/>
        <dsp:cNvSpPr/>
      </dsp:nvSpPr>
      <dsp:spPr>
        <a:xfrm rot="10742301">
          <a:off x="2468197" y="2435786"/>
          <a:ext cx="565597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65597" y="14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</a:endParaRPr>
        </a:p>
      </dsp:txBody>
      <dsp:txXfrm rot="10800000">
        <a:off x="2736855" y="2436253"/>
        <a:ext cx="28279" cy="28279"/>
      </dsp:txXfrm>
    </dsp:sp>
    <dsp:sp modelId="{997EC9D9-9592-4DDC-B84C-AF1FA950A396}">
      <dsp:nvSpPr>
        <dsp:cNvPr id="0" name=""/>
        <dsp:cNvSpPr/>
      </dsp:nvSpPr>
      <dsp:spPr>
        <a:xfrm>
          <a:off x="153552" y="1806745"/>
          <a:ext cx="2315173" cy="133563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</a:rPr>
            <a:t>COMUNIDADE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92601" y="2002344"/>
        <a:ext cx="1637075" cy="94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D7B9-6B0A-4C7D-84C2-5A4F3AE09EC5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5063-098A-4BA2-9552-028FE14374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64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Recorte da área da educação em razão da relevância e da área de trabalho na Universidade.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FF0000"/>
                </a:solidFill>
              </a:rPr>
              <a:t>INCLUSÃO</a:t>
            </a:r>
            <a:r>
              <a:rPr lang="pt-BR" sz="1200" dirty="0" smtClean="0"/>
              <a:t> é a nossa capacidade de entender e reconhecer o outro e, assim, ter o privilégio de conviver e compartilhar com pessoas diferentes de nós.  A </a:t>
            </a:r>
            <a:r>
              <a:rPr lang="pt-BR" sz="1200" dirty="0" smtClean="0">
                <a:solidFill>
                  <a:srgbClr val="FF0000"/>
                </a:solidFill>
              </a:rPr>
              <a:t>EDUCAÇÃO INCLUSIVA </a:t>
            </a:r>
            <a:r>
              <a:rPr lang="pt-BR" sz="1200" dirty="0" smtClean="0"/>
              <a:t>acolhe todas as pessoas, sem exceção. (MANTOAN, 2005)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rgbClr val="FF0000"/>
                </a:solidFill>
              </a:rPr>
              <a:t>A</a:t>
            </a:r>
            <a:r>
              <a:rPr lang="pt-BR" sz="1200" dirty="0" smtClean="0"/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EDUCAÇÃO ESPECIAL </a:t>
            </a:r>
            <a:r>
              <a:rPr lang="pt-BR" sz="1200" dirty="0" smtClean="0"/>
              <a:t>é uma modalidade de ensino que perpassa todos os níveis, etapas e modalidades, realiza o atendimento educacional especializado, disponibiliza os recursos e serviços e orienta quanto a sua utilização no processo de ensino e aprendizagem nas turmas comuns do ensino regular. (BRASIL, 2008)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D78E-3200-47BA-89F6-314BEBE8B29A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5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7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9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7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11/7/2016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A63B-6545-40EB-9DF8-00E7E6F897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FC61-01DC-4212-AF48-4E06DBFF24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Hallelujah.mp3" TargetMode="External"/><Relationship Id="rId1" Type="http://schemas.microsoft.com/office/2007/relationships/media" Target="file:///F:\Hallelujah.mp3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boaventura_de_souza_santo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thais_morae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85984" y="600076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BARREIRAS - BAHIA</a:t>
            </a:r>
          </a:p>
          <a:p>
            <a:pPr algn="ctr"/>
            <a:r>
              <a:rPr lang="pt-BR" dirty="0" smtClean="0"/>
              <a:t>2016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i="1" dirty="0" smtClean="0"/>
              <a:t>FORMAÇÃO DOS CANDIDATOS A DIRETOR(A) E VICE-DIRETOR(A) DAS ESCOLAS DA REDE MUNICIPAL DE BARREIRAS-BA</a:t>
            </a:r>
            <a:endParaRPr lang="pt-BR" sz="2800" b="1" i="1" dirty="0"/>
          </a:p>
        </p:txBody>
      </p:sp>
      <p:pic>
        <p:nvPicPr>
          <p:cNvPr id="4098" name="Imagem 2" descr="BRASÃO PMB_ - 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8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9632" y="118746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SECRETARIA MUNICIPAL DE EDUCAÇÃO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NO NOSSO MUNICÍPIO ...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244107"/>
              </p:ext>
            </p:extLst>
          </p:nvPr>
        </p:nvGraphicFramePr>
        <p:xfrm>
          <a:off x="539554" y="1412776"/>
          <a:ext cx="8208910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022"/>
                <a:gridCol w="1641972"/>
                <a:gridCol w="1641972"/>
                <a:gridCol w="1641972"/>
                <a:gridCol w="1641972"/>
              </a:tblGrid>
              <a:tr h="113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Matriculas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Barreiras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2011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Estadual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0060" algn="ctr"/>
                        </a:tabLst>
                      </a:pPr>
                      <a:r>
                        <a:rPr lang="pt-BR" sz="2400">
                          <a:effectLst/>
                        </a:rPr>
                        <a:t>6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Municipal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222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293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355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</a:rPr>
                        <a:t>471</a:t>
                      </a:r>
                      <a:endParaRPr lang="pt-B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Estado e Município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242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320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367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477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561682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FF0000"/>
                </a:solidFill>
              </a:rPr>
              <a:t>Crescimento </a:t>
            </a:r>
            <a:r>
              <a:rPr lang="pt-BR" sz="3600" i="1" dirty="0">
                <a:solidFill>
                  <a:srgbClr val="FF0000"/>
                </a:solidFill>
              </a:rPr>
              <a:t>de aproximadamente </a:t>
            </a:r>
            <a:r>
              <a:rPr lang="pt-BR" sz="3600" i="1" dirty="0" smtClean="0">
                <a:solidFill>
                  <a:srgbClr val="FF0000"/>
                </a:solidFill>
              </a:rPr>
              <a:t>115%</a:t>
            </a:r>
            <a:endParaRPr lang="pt-BR" sz="3600" i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50038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MEC , 2011-2014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ASSIM ...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000" dirty="0"/>
              <a:t>Como direito público subjetivo, só o </a:t>
            </a:r>
            <a:r>
              <a:rPr lang="pt-BR" sz="4000" dirty="0">
                <a:solidFill>
                  <a:srgbClr val="FF0000"/>
                </a:solidFill>
              </a:rPr>
              <a:t>acesso </a:t>
            </a:r>
            <a:r>
              <a:rPr lang="pt-BR" sz="4000" dirty="0"/>
              <a:t>não o concretiza</a:t>
            </a:r>
            <a:r>
              <a:rPr lang="pt-BR" sz="4000" dirty="0" smtClean="0"/>
              <a:t>, </a:t>
            </a:r>
            <a:r>
              <a:rPr lang="pt-BR" sz="4000" dirty="0"/>
              <a:t>faz-se imperativo a produção das </a:t>
            </a:r>
            <a:r>
              <a:rPr lang="pt-BR" sz="4000" dirty="0">
                <a:solidFill>
                  <a:srgbClr val="FF0000"/>
                </a:solidFill>
              </a:rPr>
              <a:t>condições para a permanência</a:t>
            </a:r>
            <a:r>
              <a:rPr lang="pt-BR" sz="4000" dirty="0"/>
              <a:t> e</a:t>
            </a:r>
            <a:r>
              <a:rPr lang="pt-BR" sz="4000" dirty="0">
                <a:solidFill>
                  <a:srgbClr val="FF0000"/>
                </a:solidFill>
              </a:rPr>
              <a:t> sucesso </a:t>
            </a:r>
            <a:r>
              <a:rPr lang="pt-BR" sz="4000" dirty="0" smtClean="0">
                <a:solidFill>
                  <a:srgbClr val="FF0000"/>
                </a:solidFill>
              </a:rPr>
              <a:t>escolar.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920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INCLUSIVO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31934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DESAFIOS PARA CONSTRUÇÃO DO SISTEMA INCLUSIVO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Intersetorialidade da gestão pública;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Estabelecimento de parcerias;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Construção de redes de aprendizagem;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Formação de educadores;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Aprimoramento das práticas pedagógicas;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rgbClr val="FF0000"/>
                </a:solidFill>
              </a:rPr>
              <a:t>Acessibilidade.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39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1767"/>
              </p:ext>
            </p:extLst>
          </p:nvPr>
        </p:nvGraphicFramePr>
        <p:xfrm>
          <a:off x="457200" y="260647"/>
          <a:ext cx="8229600" cy="6258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86291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tx1"/>
                          </a:solidFill>
                        </a:rPr>
                        <a:t>ACESSIBILIDADE</a:t>
                      </a:r>
                      <a:endParaRPr lang="pt-BR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025878">
                <a:tc>
                  <a:txBody>
                    <a:bodyPr/>
                    <a:lstStyle/>
                    <a:p>
                      <a:pPr algn="ctr"/>
                      <a:endParaRPr lang="pt-BR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ATITUDINAL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Refere-se à percepção do outro sem preconceitos, estigmas, estereótipos e discriminações. 	</a:t>
                      </a:r>
                    </a:p>
                    <a:p>
                      <a:pPr algn="just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</a:tr>
              <a:tr h="1199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ARQUITETÔNICA OU FÍSICA	</a:t>
                      </a:r>
                    </a:p>
                    <a:p>
                      <a:pPr algn="ctr"/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Eliminação das barreiras ambientais físicas nas residências, nos edifícios, nos espaços e equipamentos urbanos. 	</a:t>
                      </a:r>
                    </a:p>
                  </a:txBody>
                  <a:tcPr/>
                </a:tc>
              </a:tr>
              <a:tr h="654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METODOLÓGICA  OU PEDAGÓGICA</a:t>
                      </a:r>
                    </a:p>
                    <a:p>
                      <a:pPr algn="ctr"/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Ausência de barreiras nas metodologias e técnicas de estudo. 	</a:t>
                      </a: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PROGRAMÁTICA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Eliminação de barreiras presentes nas políticas públicas 	</a:t>
                      </a:r>
                    </a:p>
                    <a:p>
                      <a:pPr algn="just"/>
                      <a:endParaRPr lang="pt-B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9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INSTRUMENTAL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Superação das barreiras nos instrumentos, utensílios e ferramentas de estudo (escolar), de trabalho (profissional), de lazer e recreação (comunitária, turística, esportiva). 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952955"/>
              </p:ext>
            </p:extLst>
          </p:nvPr>
        </p:nvGraphicFramePr>
        <p:xfrm>
          <a:off x="457200" y="260647"/>
          <a:ext cx="8229600" cy="5472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636584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tx1"/>
                          </a:solidFill>
                        </a:rPr>
                        <a:t>ACESSIBILIDADE</a:t>
                      </a:r>
                      <a:endParaRPr lang="pt-BR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306674">
                <a:tc>
                  <a:txBody>
                    <a:bodyPr/>
                    <a:lstStyle/>
                    <a:p>
                      <a:pPr algn="ctr"/>
                      <a:endParaRPr lang="pt-BR" b="1" dirty="0" smtClean="0">
                        <a:latin typeface="+mn-lt"/>
                      </a:endParaRPr>
                    </a:p>
                    <a:p>
                      <a:pPr algn="ctr"/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de acessibilidade que elimina barreiras não só nos veículos, mas também nos pontos de paradas, incluindo as calçadas, os terminais, as estações etc.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</a:tr>
              <a:tr h="1318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COMUNICAÇÕES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 a acessibilidade que elimina barreiras na comunicação interpessoal, escrita e virtual.</a:t>
                      </a:r>
                    </a:p>
                    <a:p>
                      <a:pPr algn="just"/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2211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	</a:t>
                      </a:r>
                    </a:p>
                    <a:p>
                      <a:pPr algn="ctr"/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Direito de eliminação de barreiras na disponibilidade de comunicação, de acesso físico, de equipamentos e programas adequados, de conteúdo e apresentação da informação em formatos alternativos.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EXEMPLOS DE SUPERAÇÃO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Halleluj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24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91580" y="5752330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Ricardo </a:t>
            </a:r>
            <a:r>
              <a:rPr lang="pt-BR" sz="2400" b="1" u="sng" dirty="0" smtClean="0"/>
              <a:t>Tadeu</a:t>
            </a:r>
          </a:p>
          <a:p>
            <a:pPr algn="ctr"/>
            <a:r>
              <a:rPr lang="pt-BR" sz="2400" dirty="0" smtClean="0"/>
              <a:t>Desembargador</a:t>
            </a:r>
            <a:r>
              <a:rPr lang="pt-BR" sz="2400" dirty="0"/>
              <a:t> do TRT-PR</a:t>
            </a:r>
            <a:r>
              <a:rPr lang="pt-BR" sz="2400" dirty="0" smtClean="0"/>
              <a:t>. Primeiro juiz cego do Brasil.</a:t>
            </a:r>
            <a:endParaRPr lang="pt-B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775924"/>
            <a:ext cx="6408712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8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"Há muitas pessoas de visão perfeita que nada vêem"..."O ato de ver não é coisa natural. Precisa ser aprendido"...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(Rubem Alves)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53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2553"/>
            <a:ext cx="6696744" cy="49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91580" y="5752330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Mara </a:t>
            </a:r>
            <a:r>
              <a:rPr lang="pt-BR" sz="2400" b="1" u="sng" dirty="0" err="1" smtClean="0"/>
              <a:t>Gabrilli</a:t>
            </a:r>
            <a:endParaRPr lang="pt-BR" sz="2400" b="1" u="sng" dirty="0" smtClean="0"/>
          </a:p>
          <a:p>
            <a:pPr algn="ctr"/>
            <a:r>
              <a:rPr lang="pt-BR" sz="2400" dirty="0" smtClean="0"/>
              <a:t>Publicitária, Psicóloga  e Deputada Federal (Tetraplégica)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351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0141113-Sine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7044" y="116632"/>
            <a:ext cx="8715436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A CONSTRUÇÃO DA ESCOLA INCLUSIVA: perspectivas e desafios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2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sz="4000" dirty="0" smtClean="0"/>
              <a:t>Lutar pela igualdade sempre que as diferenças nos discriminem,lutar pelas diferenças sempre que a igualdade nos descaracterize.</a:t>
            </a:r>
          </a:p>
          <a:p>
            <a:pPr algn="r">
              <a:buNone/>
            </a:pPr>
            <a:endParaRPr lang="pt-BR" dirty="0" smtClean="0">
              <a:hlinkClick r:id="rId2"/>
            </a:endParaRPr>
          </a:p>
          <a:p>
            <a:pPr algn="r">
              <a:buNone/>
            </a:pPr>
            <a:r>
              <a:rPr lang="pt-BR" dirty="0" err="1" smtClean="0">
                <a:hlinkClick r:id="rId2"/>
              </a:rPr>
              <a:t>Boaventura</a:t>
            </a:r>
            <a:r>
              <a:rPr lang="pt-BR" dirty="0" smtClean="0">
                <a:hlinkClick r:id="rId2"/>
              </a:rPr>
              <a:t> de Souza Santos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149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575232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400" b="1" u="sng" dirty="0" smtClean="0"/>
              <a:t>Stephen </a:t>
            </a:r>
            <a:r>
              <a:rPr lang="pt-BR" sz="2400" b="1" u="sng" dirty="0" err="1" smtClean="0"/>
              <a:t>Hawkimg</a:t>
            </a:r>
            <a:endParaRPr lang="pt-BR" sz="2400" b="1" u="sng" dirty="0" smtClean="0"/>
          </a:p>
          <a:p>
            <a:pPr algn="ctr" fontAlgn="base"/>
            <a:r>
              <a:rPr lang="pt-BR" sz="2400" dirty="0" smtClean="0"/>
              <a:t>Famoso </a:t>
            </a:r>
            <a:r>
              <a:rPr lang="pt-BR" sz="2400" dirty="0"/>
              <a:t>físico teórico britânico com mais de 40 anos de </a:t>
            </a:r>
            <a:r>
              <a:rPr lang="pt-BR" sz="2400" dirty="0" smtClean="0"/>
              <a:t>carreira</a:t>
            </a:r>
          </a:p>
          <a:p>
            <a:pPr algn="ctr" fontAlgn="base"/>
            <a:r>
              <a:rPr lang="pt-BR" sz="2400" dirty="0"/>
              <a:t>Esclerose Amiotrófica Lateral.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264696" cy="49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t-BR" sz="4000" dirty="0" smtClean="0"/>
              <a:t>"Por que nos contentamos em viver rastejando, quando sentimos o desejo de voar?“</a:t>
            </a:r>
          </a:p>
          <a:p>
            <a:pPr algn="r">
              <a:buNone/>
            </a:pPr>
            <a:r>
              <a:rPr lang="pt-BR" dirty="0" smtClean="0"/>
              <a:t> (Hellen </a:t>
            </a:r>
            <a:r>
              <a:rPr lang="pt-BR" dirty="0" err="1" smtClean="0"/>
              <a:t>Keller</a:t>
            </a:r>
            <a:r>
              <a:rPr lang="pt-BR" dirty="0" smtClean="0"/>
              <a:t>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07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575232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400" dirty="0"/>
              <a:t>Hellen Keller</a:t>
            </a:r>
          </a:p>
          <a:p>
            <a:pPr algn="ctr" fontAlgn="base"/>
            <a:r>
              <a:rPr lang="pt-BR" sz="2400" dirty="0" smtClean="0"/>
              <a:t>Autora, ativista </a:t>
            </a:r>
            <a:r>
              <a:rPr lang="pt-BR" sz="2400" dirty="0"/>
              <a:t>política e </a:t>
            </a:r>
            <a:r>
              <a:rPr lang="pt-BR" sz="2400" dirty="0" smtClean="0"/>
              <a:t>palestrante ( </a:t>
            </a:r>
            <a:r>
              <a:rPr lang="pt-BR" sz="2400" dirty="0" err="1" smtClean="0"/>
              <a:t>surdocega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0013"/>
            <a:ext cx="6408712" cy="49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"Quando uma porta da felicidade se fecha, outra se abre. Muitas vezes ficamos tanto tempo olhando para a porta fechada que não vemos a que se abriu." </a:t>
            </a:r>
          </a:p>
          <a:p>
            <a:pPr algn="r">
              <a:buNone/>
            </a:pPr>
            <a:r>
              <a:rPr lang="pt-BR" dirty="0" smtClean="0"/>
              <a:t>(Helen </a:t>
            </a:r>
            <a:r>
              <a:rPr lang="pt-BR" dirty="0" err="1" smtClean="0"/>
              <a:t>Keller</a:t>
            </a:r>
            <a:r>
              <a:rPr lang="pt-BR" dirty="0" smtClean="0"/>
              <a:t>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7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1046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 </a:t>
            </a:r>
            <a:r>
              <a:rPr lang="pt-BR" sz="2400" b="1" u="sng" dirty="0" err="1" smtClean="0"/>
              <a:t>Christy</a:t>
            </a:r>
            <a:r>
              <a:rPr lang="pt-BR" sz="2400" b="1" u="sng" dirty="0" smtClean="0"/>
              <a:t> Brown</a:t>
            </a:r>
          </a:p>
          <a:p>
            <a:pPr algn="ctr"/>
            <a:r>
              <a:rPr lang="pt-BR" sz="2400" dirty="0" smtClean="0"/>
              <a:t>Escritor</a:t>
            </a:r>
            <a:r>
              <a:rPr lang="pt-BR" sz="2400" dirty="0"/>
              <a:t>, poeta e pintor </a:t>
            </a:r>
            <a:r>
              <a:rPr lang="pt-BR" sz="2400" dirty="0" smtClean="0"/>
              <a:t>irlandês (Paralisia cerebral)</a:t>
            </a:r>
            <a:endParaRPr lang="pt-B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20688"/>
            <a:ext cx="63500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6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“Limite é uma palavra que devemos dar aos fracos, pois os fortes não se limitam. Vão em frente e conquistam seus objetivos”</a:t>
            </a:r>
          </a:p>
          <a:p>
            <a:pPr algn="r">
              <a:lnSpc>
                <a:spcPct val="200000"/>
              </a:lnSpc>
              <a:buNone/>
            </a:pPr>
            <a:r>
              <a:rPr lang="pt-BR" dirty="0" smtClean="0"/>
              <a:t>(Autor desconhecido) </a:t>
            </a:r>
          </a:p>
          <a:p>
            <a:pPr algn="ctr">
              <a:lnSpc>
                <a:spcPct val="20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83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1046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/>
              <a:t>RICARDINHO</a:t>
            </a:r>
          </a:p>
          <a:p>
            <a:pPr algn="ctr"/>
            <a:r>
              <a:rPr lang="pt-BR" sz="2400" dirty="0" smtClean="0"/>
              <a:t>Jogador de futebol (Cego)</a:t>
            </a:r>
            <a:endParaRPr lang="pt-B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7750"/>
            <a:ext cx="698477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6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4000" i="1" dirty="0" smtClean="0">
                <a:solidFill>
                  <a:schemeClr val="tx1"/>
                </a:solidFill>
              </a:rPr>
              <a:t>“É melhor ser cego e ver com o coração que ter dois olhos e não ver nada” </a:t>
            </a:r>
          </a:p>
          <a:p>
            <a:pPr algn="r">
              <a:lnSpc>
                <a:spcPct val="200000"/>
              </a:lnSpc>
              <a:buNone/>
            </a:pPr>
            <a:r>
              <a:rPr lang="pt-BR" sz="4000" i="1" dirty="0" smtClean="0">
                <a:solidFill>
                  <a:schemeClr val="tx1"/>
                </a:solidFill>
              </a:rPr>
              <a:t>Helen </a:t>
            </a:r>
            <a:r>
              <a:rPr lang="pt-BR" sz="4000" i="1" dirty="0" err="1" smtClean="0">
                <a:solidFill>
                  <a:schemeClr val="tx1"/>
                </a:solidFill>
              </a:rPr>
              <a:t>Keller</a:t>
            </a:r>
            <a:endParaRPr lang="pt-BR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1153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Ray </a:t>
            </a:r>
            <a:r>
              <a:rPr lang="pt-BR" sz="2400" b="1" dirty="0" smtClean="0"/>
              <a:t>Charles</a:t>
            </a:r>
          </a:p>
          <a:p>
            <a:pPr algn="ctr"/>
            <a:r>
              <a:rPr lang="pt-BR" sz="2400" dirty="0" smtClean="0"/>
              <a:t>Pianista norte-americano (Cego)</a:t>
            </a: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6672"/>
            <a:ext cx="681504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7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 QUE É INCLUSÃO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/>
              <a:t>É  </a:t>
            </a:r>
            <a:r>
              <a:rPr lang="pt-BR" sz="2400" dirty="0"/>
              <a:t>a nossa capacidade de entender e reconhecer o outro e, assim, ter o privilégio de conviver e compartilhar com pessoas diferentes de nós.  A </a:t>
            </a:r>
            <a:r>
              <a:rPr lang="pt-BR" sz="2400" dirty="0">
                <a:solidFill>
                  <a:srgbClr val="FF0000"/>
                </a:solidFill>
              </a:rPr>
              <a:t>EDUCAÇÃO INCLUSIVA </a:t>
            </a:r>
            <a:r>
              <a:rPr lang="pt-BR" sz="2400" dirty="0"/>
              <a:t>acolhe todas as pessoas, sem exceção. </a:t>
            </a:r>
            <a:r>
              <a:rPr lang="pt-BR" sz="2400" dirty="0" smtClean="0"/>
              <a:t>(</a:t>
            </a:r>
            <a:r>
              <a:rPr lang="pt-BR" sz="2400" dirty="0"/>
              <a:t>MANTOAN, 2005</a:t>
            </a:r>
            <a:r>
              <a:rPr lang="pt-BR" sz="2400" dirty="0" smtClean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/>
              <a:t>Um </a:t>
            </a:r>
            <a:r>
              <a:rPr lang="pt-BR" sz="2400" dirty="0">
                <a:solidFill>
                  <a:srgbClr val="FF0000"/>
                </a:solidFill>
              </a:rPr>
              <a:t>PARADIGMA EDUCACIONAL </a:t>
            </a:r>
            <a:r>
              <a:rPr lang="pt-BR" sz="2400" dirty="0"/>
              <a:t>fundamentado em princípios democráticos que respeita, valoriza as diferenças e avança em defesa da igualdade de oportunidades. (CARVALHO)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294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pt-BR" dirty="0" smtClean="0"/>
              <a:t>   “ </a:t>
            </a:r>
            <a:r>
              <a:rPr lang="pt-BR" sz="4000" dirty="0" smtClean="0"/>
              <a:t>Somos o que fazemos mas somos principalmente o que fazemos para mudar o que somos”.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r">
              <a:lnSpc>
                <a:spcPct val="200000"/>
              </a:lnSpc>
              <a:spcBef>
                <a:spcPts val="0"/>
              </a:spcBef>
              <a:buNone/>
            </a:pPr>
            <a:r>
              <a:rPr lang="pt-BR" dirty="0" smtClean="0"/>
              <a:t>Eduardo Galeano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83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1153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err="1" smtClean="0"/>
              <a:t>Tábata</a:t>
            </a:r>
            <a:r>
              <a:rPr lang="pt-BR" sz="2400" b="1" u="sng" dirty="0" smtClean="0"/>
              <a:t> </a:t>
            </a:r>
            <a:r>
              <a:rPr lang="pt-BR" sz="2400" b="1" u="sng" dirty="0" err="1" smtClean="0"/>
              <a:t>Contri</a:t>
            </a:r>
            <a:r>
              <a:rPr lang="pt-BR" sz="2400" b="1" u="sng" dirty="0" smtClean="0"/>
              <a:t> </a:t>
            </a:r>
          </a:p>
          <a:p>
            <a:pPr algn="ctr"/>
            <a:r>
              <a:rPr lang="pt-BR" sz="2400" dirty="0" smtClean="0"/>
              <a:t>Consultora </a:t>
            </a:r>
            <a:r>
              <a:rPr lang="pt-BR" sz="2400" dirty="0"/>
              <a:t>de inclusão </a:t>
            </a:r>
            <a:r>
              <a:rPr lang="pt-BR" sz="2400" dirty="0" smtClean="0"/>
              <a:t>e atriz (Paraplégica)</a:t>
            </a:r>
            <a:endParaRPr lang="pt-BR" sz="2400" dirty="0"/>
          </a:p>
        </p:txBody>
      </p:sp>
      <p:pic>
        <p:nvPicPr>
          <p:cNvPr id="11266" name="Picture 2" descr="http://auricchio.com.br/wp-content/gallery/2011/capa-revista_tabata-contri_02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08712" cy="49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6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pt-BR" dirty="0" smtClean="0"/>
              <a:t>    A verdadeira deficiência é aquela que prende o ser humano por dentro e não por fora, pois até os incapacitados de andar podem ser livres para voar.</a:t>
            </a:r>
          </a:p>
          <a:p>
            <a:pPr algn="r">
              <a:buNone/>
            </a:pPr>
            <a:r>
              <a:rPr lang="pt-BR" dirty="0" smtClean="0">
                <a:hlinkClick r:id="rId2"/>
              </a:rPr>
              <a:t>Thaís Moraes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18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1153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/>
              <a:t>Martinha Clarete</a:t>
            </a:r>
          </a:p>
          <a:p>
            <a:pPr algn="ctr"/>
            <a:r>
              <a:rPr lang="pt-BR" sz="2400" dirty="0" smtClean="0"/>
              <a:t>Diretora de Políticas de Educação Especial – SECADI / MEC (Cega)</a:t>
            </a:r>
            <a:endParaRPr lang="pt-BR" sz="2400" dirty="0"/>
          </a:p>
        </p:txBody>
      </p:sp>
      <p:pic>
        <p:nvPicPr>
          <p:cNvPr id="10242" name="Picture 2" descr="https://encrypted-tbn3.gstatic.com/images?q=tbn:ANd9GcQeYkI-i_jWKe57sRr0hiyEbv23Micb_7WK_8BsgkbMZh90cmMF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59" y="764704"/>
            <a:ext cx="6575381" cy="4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7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Somos diferentes, mas não queremos ser transformados em desiguais. As nossas vidas só precisam ser acrescidas de recursos especiais".</a:t>
            </a:r>
          </a:p>
          <a:p>
            <a:endParaRPr lang="pt-BR" dirty="0" smtClean="0"/>
          </a:p>
          <a:p>
            <a:pPr algn="r">
              <a:buNone/>
            </a:pPr>
            <a:r>
              <a:rPr lang="pt-BR" dirty="0" smtClean="0"/>
              <a:t> (Peça de teatro: Vozes da Consciência,BH)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1153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/>
              <a:t>Janine Farias</a:t>
            </a:r>
          </a:p>
          <a:p>
            <a:pPr algn="ctr"/>
            <a:r>
              <a:rPr lang="pt-BR" sz="2400" dirty="0" smtClean="0"/>
              <a:t>1ª </a:t>
            </a:r>
            <a:r>
              <a:rPr lang="pt-BR" sz="2400" dirty="0" err="1" smtClean="0"/>
              <a:t>surdocega</a:t>
            </a:r>
            <a:r>
              <a:rPr lang="pt-BR" sz="2400" dirty="0" smtClean="0"/>
              <a:t> congênita do país a ingressar na Universidade.</a:t>
            </a:r>
            <a:endParaRPr lang="pt-BR" sz="2400" dirty="0"/>
          </a:p>
        </p:txBody>
      </p:sp>
      <p:pic>
        <p:nvPicPr>
          <p:cNvPr id="1026" name="Picture 2" descr="http://infosaj.com.br/listas/posts/6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768752" cy="47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2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   Para quem acha que uma doença ou qualquer deficiência física é capaz de tirar a LIBERDADE, está muito enganado, todos temos um UNIVERSO gigantesco dentro de nós mesmos, para viajarmos e explorarmos.</a:t>
            </a:r>
          </a:p>
          <a:p>
            <a:pPr algn="r">
              <a:buNone/>
            </a:pPr>
            <a:r>
              <a:rPr lang="pt-BR" i="1" dirty="0" smtClean="0"/>
              <a:t>Aline </a:t>
            </a:r>
            <a:r>
              <a:rPr lang="pt-BR" i="1" dirty="0" err="1" smtClean="0"/>
              <a:t>Wega</a:t>
            </a:r>
            <a:r>
              <a:rPr lang="pt-BR" i="1" dirty="0" smtClean="0"/>
              <a:t> 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06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uel Bortolin - 1002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478634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7056" y="578645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Samuel Bortolin </a:t>
            </a:r>
          </a:p>
          <a:p>
            <a:pPr algn="ctr"/>
            <a:r>
              <a:rPr lang="pt-BR" sz="2400" dirty="0" smtClean="0"/>
              <a:t>Formação em Direito e Educação Física, Atleta / Palestrante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5115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"</a:t>
            </a:r>
            <a:r>
              <a:rPr lang="pt-BR" sz="4800" dirty="0" smtClean="0"/>
              <a:t>Algo só é impossível até que alguém duvide e acabe provando o contrário" </a:t>
            </a:r>
          </a:p>
          <a:p>
            <a:pPr>
              <a:buNone/>
            </a:pPr>
            <a:endParaRPr lang="pt-BR" dirty="0" smtClean="0"/>
          </a:p>
          <a:p>
            <a:pPr algn="r">
              <a:buNone/>
            </a:pPr>
            <a:r>
              <a:rPr lang="pt-BR" dirty="0" smtClean="0"/>
              <a:t>(Albert Einstein)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48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brigad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8900901" cy="2730432"/>
          </a:xfrm>
        </p:spPr>
      </p:pic>
    </p:spTree>
    <p:extLst>
      <p:ext uri="{BB962C8B-B14F-4D97-AF65-F5344CB8AC3E}">
        <p14:creationId xmlns:p14="http://schemas.microsoft.com/office/powerpoint/2010/main" val="4663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 QUE NÃO É INCLUSÃO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Mera colocação de todos os alunos com necessidades educacionais especiais nas classes regulares sem que um conjunto de pressupostos seja assegurado (legislação, recursos, colaboração, </a:t>
            </a:r>
            <a:r>
              <a:rPr lang="pt-BR" sz="2400" dirty="0" err="1"/>
              <a:t>etc</a:t>
            </a:r>
            <a:r>
              <a:rPr lang="pt-BR" sz="2400" dirty="0"/>
              <a:t>) </a:t>
            </a:r>
            <a:r>
              <a:rPr lang="pt-BR" sz="2400" i="1" dirty="0" smtClean="0"/>
              <a:t>(CORREIA)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Estar </a:t>
            </a:r>
            <a:r>
              <a:rPr lang="pt-BR" sz="2400" dirty="0"/>
              <a:t>junto é se aglomerar no cinema, no ônibus e até na sala de aula com pessoas que não conhecemos. Já inclusão é estar com, é interagir com o outro. (MANTOAM)</a:t>
            </a:r>
          </a:p>
        </p:txBody>
      </p:sp>
    </p:spTree>
    <p:extLst>
      <p:ext uri="{BB962C8B-B14F-4D97-AF65-F5344CB8AC3E}">
        <p14:creationId xmlns:p14="http://schemas.microsoft.com/office/powerpoint/2010/main" val="1944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EDUCAÇÃO ESPECIAL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É uma </a:t>
            </a:r>
            <a:r>
              <a:rPr lang="pt-BR" sz="2400" dirty="0"/>
              <a:t>uma </a:t>
            </a:r>
            <a:r>
              <a:rPr lang="pt-BR" sz="2400" b="1" dirty="0">
                <a:solidFill>
                  <a:srgbClr val="FF0000"/>
                </a:solidFill>
              </a:rPr>
              <a:t>modalidade de ensino </a:t>
            </a:r>
            <a:r>
              <a:rPr lang="pt-BR" sz="2400" dirty="0"/>
              <a:t>que perpassa todos os níveis, etapas e modalidades, </a:t>
            </a:r>
            <a:r>
              <a:rPr lang="pt-BR" sz="2400" b="1" dirty="0">
                <a:solidFill>
                  <a:srgbClr val="FF0000"/>
                </a:solidFill>
              </a:rPr>
              <a:t>realiza o atendimento educacional especializado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disponibiliza os recursos e serviços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orienta quanto a sua utilização no processo de ensino e aprendizagem </a:t>
            </a:r>
            <a:r>
              <a:rPr lang="pt-BR" sz="2400" dirty="0"/>
              <a:t>nas turmas comuns do ensino regular. </a:t>
            </a:r>
            <a:r>
              <a:rPr lang="pt-BR" sz="2400" dirty="0" smtClean="0"/>
              <a:t>(</a:t>
            </a:r>
            <a:r>
              <a:rPr lang="pt-BR" sz="2400" dirty="0"/>
              <a:t>BRASIL, </a:t>
            </a:r>
            <a:r>
              <a:rPr lang="pt-BR" sz="2400" dirty="0" smtClean="0"/>
              <a:t>2008)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</a:rPr>
              <a:t>Conjunto de recursos que a escola e as família devem ter ao seu dispor</a:t>
            </a:r>
            <a:r>
              <a:rPr lang="pt-BR" sz="2400" dirty="0"/>
              <a:t> para poderem responder mais eficazmente as necessidades dos alunos com deficiência, transtornos globais do desenvolvimento, altas habilidades / superdotação. (Correia, </a:t>
            </a:r>
            <a:r>
              <a:rPr lang="pt-BR" sz="2400" dirty="0" smtClean="0"/>
              <a:t>2008)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4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la\Desktop\Sem títul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051"/>
            <a:ext cx="8064896" cy="62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Educação Inclusiva e Educação Especial: duas faces da mesma moeda</a:t>
            </a:r>
            <a:r>
              <a:rPr lang="pt-B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286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 QUE OS DADOS REVELAM ...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 smtClean="0"/>
              <a:t>Evolução das matrículas de estudantes público alvo da educação especial na educação básica</a:t>
            </a: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8" cy="415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63406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Fonte: MEC , 2013 </a:t>
            </a:r>
          </a:p>
        </p:txBody>
      </p:sp>
    </p:spTree>
    <p:extLst>
      <p:ext uri="{BB962C8B-B14F-4D97-AF65-F5344CB8AC3E}">
        <p14:creationId xmlns:p14="http://schemas.microsoft.com/office/powerpoint/2010/main" val="3608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 número de matrículas de pessoas com deficiência em escolas regulares cresceu mais de 400% nos últimos 12 anos no Brasil, passando de 145 mil em 2003 para 698 mil em 2014. (MEC, 2015)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Somente no último quinquênio, foram registradas mais 214 mil entradas de estudantes com deficiência em classes comuns. (MEC, 2015)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Na rede federal de educação superior, esse índice quintuplicou: de 3.705 alunos para 19.812 no ano passado. (MEC,   2015).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85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1184</Words>
  <Application>Microsoft Office PowerPoint</Application>
  <PresentationFormat>Apresentação na tela (4:3)</PresentationFormat>
  <Paragraphs>158</Paragraphs>
  <Slides>39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Tema do Office</vt:lpstr>
      <vt:lpstr>1_Tema do Office</vt:lpstr>
      <vt:lpstr>FORMAÇÃO DOS CANDIDATOS A DIRETOR(A) E VICE-DIRETOR(A) DAS ESCOLAS DA REDE MUNICIPAL DE BARREIRAS-BA</vt:lpstr>
      <vt:lpstr>Apresentação do PowerPoint</vt:lpstr>
      <vt:lpstr>O QUE É INCLUSÃO</vt:lpstr>
      <vt:lpstr>O QUE NÃO É INCLUSÃO</vt:lpstr>
      <vt:lpstr>EDUCAÇÃO ESPECIAL</vt:lpstr>
      <vt:lpstr>Apresentação do PowerPoint</vt:lpstr>
      <vt:lpstr>Educação Inclusiva e Educação Especial: duas faces da mesma moeda.</vt:lpstr>
      <vt:lpstr>O QUE OS DADOS REVELAM ...</vt:lpstr>
      <vt:lpstr>Apresentação do PowerPoint</vt:lpstr>
      <vt:lpstr>NO NOSSO MUNICÍPIO ...</vt:lpstr>
      <vt:lpstr>ASSIM ...</vt:lpstr>
      <vt:lpstr>SISTEMA INCLUSIVO</vt:lpstr>
      <vt:lpstr>DESAFIOS PARA CONSTRUÇÃO DO SISTEMA INCLUSIVO</vt:lpstr>
      <vt:lpstr>Apresentação do PowerPoint</vt:lpstr>
      <vt:lpstr>Apresentação do PowerPoint</vt:lpstr>
      <vt:lpstr> EXEMPLOS DE SUPERAÇÃO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PROGESTÃO EDUCAÇÃO</dc:creator>
  <cp:lastModifiedBy>Arquivos</cp:lastModifiedBy>
  <cp:revision>45</cp:revision>
  <dcterms:created xsi:type="dcterms:W3CDTF">2016-05-08T21:41:23Z</dcterms:created>
  <dcterms:modified xsi:type="dcterms:W3CDTF">2016-11-08T00:54:00Z</dcterms:modified>
</cp:coreProperties>
</file>